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18" r:id="rId20"/>
    <p:sldId id="434" r:id="rId21"/>
    <p:sldId id="419" r:id="rId22"/>
    <p:sldId id="420" r:id="rId23"/>
    <p:sldId id="421" r:id="rId24"/>
    <p:sldId id="423" r:id="rId25"/>
    <p:sldId id="424" r:id="rId26"/>
    <p:sldId id="426" r:id="rId27"/>
    <p:sldId id="427" r:id="rId28"/>
    <p:sldId id="358" r:id="rId29"/>
    <p:sldId id="428" r:id="rId30"/>
    <p:sldId id="429" r:id="rId31"/>
    <p:sldId id="36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3A290-9526-4D00-A139-BBDF377F1E38}" v="1" dt="2019-08-28T04:18:14.67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7" autoAdjust="0"/>
    <p:restoredTop sz="90251" autoAdjust="0"/>
  </p:normalViewPr>
  <p:slideViewPr>
    <p:cSldViewPr>
      <p:cViewPr varScale="1">
        <p:scale>
          <a:sx n="65" d="100"/>
          <a:sy n="65" d="100"/>
        </p:scale>
        <p:origin x="870" y="66"/>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ad" userId="81bb11d57da80123" providerId="LiveId" clId="{D0B3A290-9526-4D00-A139-BBDF377F1E38}"/>
    <pc:docChg chg="undo custSel addSld modSld">
      <pc:chgData name="Muhammad Saad" userId="81bb11d57da80123" providerId="LiveId" clId="{D0B3A290-9526-4D00-A139-BBDF377F1E38}" dt="2019-08-28T04:49:45.809" v="65" actId="478"/>
      <pc:docMkLst>
        <pc:docMk/>
      </pc:docMkLst>
      <pc:sldChg chg="modSp">
        <pc:chgData name="Muhammad Saad" userId="81bb11d57da80123" providerId="LiveId" clId="{D0B3A290-9526-4D00-A139-BBDF377F1E38}" dt="2019-08-23T03:16:18.513" v="3" actId="14100"/>
        <pc:sldMkLst>
          <pc:docMk/>
          <pc:sldMk cId="724184998" sldId="419"/>
        </pc:sldMkLst>
        <pc:picChg chg="mod">
          <ac:chgData name="Muhammad Saad" userId="81bb11d57da80123" providerId="LiveId" clId="{D0B3A290-9526-4D00-A139-BBDF377F1E38}" dt="2019-08-23T03:16:18.513" v="3" actId="14100"/>
          <ac:picMkLst>
            <pc:docMk/>
            <pc:sldMk cId="724184998" sldId="419"/>
            <ac:picMk id="5" creationId="{00000000-0000-0000-0000-000000000000}"/>
          </ac:picMkLst>
        </pc:picChg>
      </pc:sldChg>
      <pc:sldChg chg="delSp modSp add">
        <pc:chgData name="Muhammad Saad" userId="81bb11d57da80123" providerId="LiveId" clId="{D0B3A290-9526-4D00-A139-BBDF377F1E38}" dt="2019-08-28T04:49:45.809" v="65" actId="478"/>
        <pc:sldMkLst>
          <pc:docMk/>
          <pc:sldMk cId="3318680508" sldId="434"/>
        </pc:sldMkLst>
        <pc:spChg chg="mod">
          <ac:chgData name="Muhammad Saad" userId="81bb11d57da80123" providerId="LiveId" clId="{D0B3A290-9526-4D00-A139-BBDF377F1E38}" dt="2019-08-28T04:21:55.831" v="64" actId="1076"/>
          <ac:spMkLst>
            <pc:docMk/>
            <pc:sldMk cId="3318680508" sldId="434"/>
            <ac:spMk id="2" creationId="{F39FB1DE-18FF-47A1-87B1-75896A3F59E9}"/>
          </ac:spMkLst>
        </pc:spChg>
        <pc:spChg chg="del">
          <ac:chgData name="Muhammad Saad" userId="81bb11d57da80123" providerId="LiveId" clId="{D0B3A290-9526-4D00-A139-BBDF377F1E38}" dt="2019-08-28T04:49:45.809" v="65" actId="478"/>
          <ac:spMkLst>
            <pc:docMk/>
            <pc:sldMk cId="3318680508" sldId="434"/>
            <ac:spMk id="3" creationId="{9E6F5D9C-F42F-40DF-8191-A695AE845CEB}"/>
          </ac:spMkLst>
        </pc:spChg>
      </pc:sldChg>
    </pc:docChg>
  </pc:docChgLst>
  <pc:docChgLst>
    <pc:chgData name="Muhammad Saad" userId="81bb11d57da80123" providerId="LiveId" clId="{BF7B5372-EFD4-4274-8D7A-E8B3DEE04B65}"/>
    <pc:docChg chg="custSel delSld modSld">
      <pc:chgData name="Muhammad Saad" userId="81bb11d57da80123" providerId="LiveId" clId="{BF7B5372-EFD4-4274-8D7A-E8B3DEE04B65}" dt="2019-08-21T10:36:03.888" v="67" actId="2696"/>
      <pc:docMkLst>
        <pc:docMk/>
      </pc:docMkLst>
      <pc:sldChg chg="modSp">
        <pc:chgData name="Muhammad Saad" userId="81bb11d57da80123" providerId="LiveId" clId="{BF7B5372-EFD4-4274-8D7A-E8B3DEE04B65}" dt="2019-08-21T09:00:45.795" v="57" actId="20577"/>
        <pc:sldMkLst>
          <pc:docMk/>
          <pc:sldMk cId="6156025" sldId="349"/>
        </pc:sldMkLst>
        <pc:spChg chg="mod">
          <ac:chgData name="Muhammad Saad" userId="81bb11d57da80123" providerId="LiveId" clId="{BF7B5372-EFD4-4274-8D7A-E8B3DEE04B65}" dt="2019-08-21T09:00:45.795" v="57" actId="20577"/>
          <ac:spMkLst>
            <pc:docMk/>
            <pc:sldMk cId="6156025" sldId="349"/>
            <ac:spMk id="3" creationId="{00000000-0000-0000-0000-000000000000}"/>
          </ac:spMkLst>
        </pc:spChg>
      </pc:sldChg>
      <pc:sldChg chg="delSp modSp">
        <pc:chgData name="Muhammad Saad" userId="81bb11d57da80123" providerId="LiveId" clId="{BF7B5372-EFD4-4274-8D7A-E8B3DEE04B65}" dt="2019-08-21T09:00:02.802" v="55" actId="20577"/>
        <pc:sldMkLst>
          <pc:docMk/>
          <pc:sldMk cId="3780507687" sldId="433"/>
        </pc:sldMkLst>
        <pc:spChg chg="mod">
          <ac:chgData name="Muhammad Saad" userId="81bb11d57da80123" providerId="LiveId" clId="{BF7B5372-EFD4-4274-8D7A-E8B3DEE04B65}" dt="2019-08-21T08:59:20.436" v="22" actId="20577"/>
          <ac:spMkLst>
            <pc:docMk/>
            <pc:sldMk cId="3780507687" sldId="433"/>
            <ac:spMk id="2" creationId="{00000000-0000-0000-0000-000000000000}"/>
          </ac:spMkLst>
        </pc:spChg>
        <pc:spChg chg="mod">
          <ac:chgData name="Muhammad Saad" userId="81bb11d57da80123" providerId="LiveId" clId="{BF7B5372-EFD4-4274-8D7A-E8B3DEE04B65}" dt="2019-08-21T09:00:02.802" v="55" actId="20577"/>
          <ac:spMkLst>
            <pc:docMk/>
            <pc:sldMk cId="3780507687" sldId="433"/>
            <ac:spMk id="4" creationId="{00000000-0000-0000-0000-000000000000}"/>
          </ac:spMkLst>
        </pc:spChg>
        <pc:picChg chg="del">
          <ac:chgData name="Muhammad Saad" userId="81bb11d57da80123" providerId="LiveId" clId="{BF7B5372-EFD4-4274-8D7A-E8B3DEE04B65}" dt="2019-08-21T08:59:06.329" v="0" actId="478"/>
          <ac:picMkLst>
            <pc:docMk/>
            <pc:sldMk cId="3780507687" sldId="433"/>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8/28/2019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8/28/2019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a:t>
            </a:r>
          </a:p>
          <a:p>
            <a:pPr eaLnBrk="1" hangingPunct="1"/>
            <a:r>
              <a:rPr lang="en-US" dirty="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Henry Mintzberg, a well-known management researcher, studied actual managers at work. In his first comprehensive study, Mintzberg concluded that what managers do</a:t>
            </a:r>
            <a:r>
              <a:rPr lang="en-US" baseline="0" dirty="0">
                <a:cs typeface="Arial" charset="0"/>
              </a:rPr>
              <a:t> </a:t>
            </a:r>
            <a:r>
              <a:rPr lang="en-US" dirty="0">
                <a:cs typeface="Arial" charset="0"/>
              </a:rPr>
              <a:t>can best be described by looking at the managerial roles they engage in at work. The term </a:t>
            </a:r>
            <a:r>
              <a:rPr lang="en-US" b="1" dirty="0">
                <a:cs typeface="Arial" charset="0"/>
              </a:rPr>
              <a:t>managerial roles </a:t>
            </a:r>
            <a:r>
              <a:rPr lang="en-US" dirty="0">
                <a:cs typeface="Arial" charset="0"/>
              </a:rPr>
              <a:t>refers to specific actions or behaviors expected of, and exhibited</a:t>
            </a:r>
            <a:r>
              <a:rPr lang="en-US" baseline="0" dirty="0">
                <a:cs typeface="Arial" charset="0"/>
              </a:rPr>
              <a:t> </a:t>
            </a:r>
            <a:r>
              <a:rPr lang="en-US" dirty="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shown in Exhibit 1-5, these 10 roles are grouped around interpersonal relationships, the transfer of information, and decision-making.</a:t>
            </a:r>
          </a:p>
          <a:p>
            <a:pPr eaLnBrk="1" hangingPunct="1"/>
            <a:endParaRPr lang="en-US" dirty="0">
              <a:cs typeface="Arial" charset="0"/>
            </a:endParaRPr>
          </a:p>
          <a:p>
            <a:pPr eaLnBrk="1" hangingPunct="1"/>
            <a:r>
              <a:rPr lang="en-US" dirty="0">
                <a:cs typeface="Arial" charset="0"/>
              </a:rPr>
              <a:t>The </a:t>
            </a:r>
            <a:r>
              <a:rPr lang="en-US" b="1" dirty="0">
                <a:cs typeface="Arial" charset="0"/>
              </a:rPr>
              <a:t>interpersonal roles </a:t>
            </a:r>
            <a:r>
              <a:rPr lang="en-US" dirty="0">
                <a:cs typeface="Arial" charset="0"/>
              </a:rPr>
              <a:t>involve people (subordinates and persons outside the organization) and other ceremonial and symbolic duties. The three </a:t>
            </a:r>
            <a:r>
              <a:rPr lang="en-US" b="0" dirty="0">
                <a:cs typeface="Arial" charset="0"/>
              </a:rPr>
              <a:t>interpersonal</a:t>
            </a:r>
          </a:p>
          <a:p>
            <a:pPr eaLnBrk="1" hangingPunct="1"/>
            <a:r>
              <a:rPr lang="en-US" b="0" dirty="0">
                <a:cs typeface="Arial" charset="0"/>
              </a:rPr>
              <a:t>roles</a:t>
            </a:r>
            <a:r>
              <a:rPr lang="en-US" dirty="0">
                <a:cs typeface="Arial" charset="0"/>
              </a:rPr>
              <a:t> include figurehead, leader, and liaison. </a:t>
            </a:r>
          </a:p>
          <a:p>
            <a:pPr eaLnBrk="1" hangingPunct="1"/>
            <a:endParaRPr lang="en-US" dirty="0">
              <a:cs typeface="Arial" charset="0"/>
            </a:endParaRPr>
          </a:p>
          <a:p>
            <a:pPr eaLnBrk="1" hangingPunct="1"/>
            <a:r>
              <a:rPr lang="en-US" dirty="0">
                <a:cs typeface="Arial" charset="0"/>
              </a:rPr>
              <a:t>The </a:t>
            </a:r>
            <a:r>
              <a:rPr lang="en-US" b="1" dirty="0">
                <a:cs typeface="Arial" charset="0"/>
              </a:rPr>
              <a:t>informational roles </a:t>
            </a:r>
            <a:r>
              <a:rPr lang="en-US" dirty="0">
                <a:cs typeface="Arial" charset="0"/>
              </a:rPr>
              <a:t>involve collecting, receiving, and disseminating information. The three informational roles include monitor, disseminator, and spokesperson. </a:t>
            </a:r>
          </a:p>
          <a:p>
            <a:pPr eaLnBrk="1" hangingPunct="1"/>
            <a:endParaRPr lang="en-US" dirty="0">
              <a:cs typeface="Arial" charset="0"/>
            </a:endParaRPr>
          </a:p>
          <a:p>
            <a:pPr eaLnBrk="1" hangingPunct="1"/>
            <a:r>
              <a:rPr lang="en-US" dirty="0">
                <a:cs typeface="Arial" charset="0"/>
              </a:rPr>
              <a:t>Finally, the </a:t>
            </a:r>
            <a:r>
              <a:rPr lang="en-US" b="1" dirty="0">
                <a:cs typeface="Arial" charset="0"/>
              </a:rPr>
              <a:t>decisional roles </a:t>
            </a:r>
            <a:r>
              <a:rPr lang="en-US" dirty="0">
                <a:cs typeface="Arial" charset="0"/>
              </a:rPr>
              <a:t>entail making decisions or choices and include entrepreneur, disturbance handler, resource allocator,</a:t>
            </a:r>
          </a:p>
          <a:p>
            <a:pPr eaLnBrk="1" hangingPunct="1"/>
            <a:r>
              <a:rPr lang="en-US" dirty="0">
                <a:cs typeface="Arial" charset="0"/>
              </a:rPr>
              <a:t>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H. Mintzberg, </a:t>
            </a:r>
            <a:r>
              <a:rPr lang="en-US" sz="1200" i="1" kern="1200" dirty="0">
                <a:solidFill>
                  <a:schemeClr val="tx1"/>
                </a:solidFill>
                <a:effectLst/>
                <a:latin typeface="+mn-lt"/>
                <a:ea typeface="+mn-ea"/>
                <a:cs typeface="+mn-cs"/>
              </a:rPr>
              <a:t>The Nature of Managerial Work </a:t>
            </a:r>
            <a:r>
              <a:rPr lang="en-US" sz="1200" kern="1200" dirty="0">
                <a:solidFill>
                  <a:schemeClr val="tx1"/>
                </a:solidFill>
                <a:effectLst/>
                <a:latin typeface="+mn-lt"/>
                <a:ea typeface="+mn-ea"/>
                <a:cs typeface="+mn-cs"/>
              </a:rPr>
              <a:t>(New York: Prentice Hall, 1983).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a:cs typeface="Arial" charset="0"/>
              </a:rPr>
              <a:t>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a:t>
            </a:r>
            <a:r>
              <a:rPr lang="en-US" sz="1200" i="1" kern="1200" dirty="0">
                <a:solidFill>
                  <a:schemeClr val="tx1"/>
                </a:solidFill>
                <a:effectLst/>
                <a:latin typeface="+mn-lt"/>
                <a:ea typeface="+mn-ea"/>
                <a:cs typeface="+mn-cs"/>
              </a:rPr>
              <a:t>Workforce Online</a:t>
            </a:r>
            <a:r>
              <a:rPr lang="en-US" sz="1200" kern="1200" dirty="0">
                <a:solidFill>
                  <a:schemeClr val="tx1"/>
                </a:solidFill>
                <a:effectLst/>
                <a:latin typeface="+mn-lt"/>
                <a:ea typeface="+mn-ea"/>
                <a:cs typeface="+mn-cs"/>
              </a:rPr>
              <a:t>; J. R. Ryan, </a:t>
            </a:r>
            <a:r>
              <a:rPr lang="en-US" sz="1200" i="1" kern="1200" dirty="0">
                <a:solidFill>
                  <a:schemeClr val="tx1"/>
                </a:solidFill>
                <a:effectLst/>
                <a:latin typeface="+mn-lt"/>
                <a:ea typeface="+mn-ea"/>
                <a:cs typeface="+mn-cs"/>
              </a:rPr>
              <a:t>Bloomberg BusinessWeek Online</a:t>
            </a:r>
            <a:r>
              <a:rPr lang="en-US" sz="1200" kern="1200" dirty="0">
                <a:solidFill>
                  <a:schemeClr val="tx1"/>
                </a:solidFill>
                <a:effectLst/>
                <a:latin typeface="+mn-lt"/>
                <a:ea typeface="+mn-ea"/>
                <a:cs typeface="+mn-cs"/>
              </a:rPr>
              <a:t>; In-Sue Oh and C. M. Berry; and R. S. Rubin and E. C. Dierdorff.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today’s world, managers are dealing with global economic and political uncertainties, changing workplaces, ethical issues, security threats, and changing technology. It’s likely that more managers </a:t>
            </a:r>
            <a:r>
              <a:rPr lang="en-US" b="1" i="1" dirty="0">
                <a:cs typeface="Arial" charset="0"/>
              </a:rPr>
              <a:t>will </a:t>
            </a:r>
            <a:r>
              <a:rPr lang="en-US" dirty="0">
                <a:cs typeface="Arial" charset="0"/>
              </a:rPr>
              <a:t>have to manage under such demanding circumstances, and the fact is that </a:t>
            </a:r>
            <a:r>
              <a:rPr lang="en-US" b="1" i="1" dirty="0">
                <a:cs typeface="Arial" charset="0"/>
              </a:rPr>
              <a:t>how </a:t>
            </a:r>
            <a:r>
              <a:rPr lang="en-US" dirty="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a:cs typeface="Arial" charset="0"/>
              </a:rPr>
              <a:t>sustainability </a:t>
            </a:r>
            <a:r>
              <a:rPr lang="en-US" dirty="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There are many challenges</a:t>
            </a:r>
            <a:r>
              <a:rPr lang="en-US" baseline="0" dirty="0">
                <a:cs typeface="Arial" charset="0"/>
              </a:rPr>
              <a:t> to b</a:t>
            </a:r>
            <a:r>
              <a:rPr lang="en-US" dirty="0">
                <a:cs typeface="Arial" charset="0"/>
              </a:rPr>
              <a:t>eing</a:t>
            </a:r>
            <a:r>
              <a:rPr lang="en-US" baseline="0" dirty="0">
                <a:cs typeface="Arial" charset="0"/>
              </a:rPr>
              <a:t> a manager. It </a:t>
            </a:r>
            <a:r>
              <a:rPr lang="en-US" dirty="0">
                <a:cs typeface="Arial" charset="0"/>
              </a:rPr>
              <a:t>can be a tough and often thankless job. Additionally, a portion of a manager’s job (especially at lower organizational levels) may</a:t>
            </a:r>
            <a:r>
              <a:rPr lang="en-US" baseline="0" dirty="0">
                <a:cs typeface="Arial" charset="0"/>
              </a:rPr>
              <a:t> </a:t>
            </a:r>
            <a:r>
              <a:rPr lang="en-US" dirty="0">
                <a:cs typeface="Arial" charset="0"/>
              </a:rPr>
              <a:t>entail duties that are often more clerical (compiling and filing reports, dealing with bureaucratic procedures, or doing paperwork) than managerial. A</a:t>
            </a:r>
            <a:r>
              <a:rPr lang="en-US" baseline="0" dirty="0">
                <a:cs typeface="Arial" charset="0"/>
              </a:rPr>
              <a:t> large percentage of managers spend</a:t>
            </a:r>
            <a:r>
              <a:rPr lang="en-US" dirty="0">
                <a:cs typeface="Arial" charset="0"/>
              </a:rPr>
              <a:t> significant amounts of time in meetings and deal with interruptions, which can be time consuming</a:t>
            </a:r>
            <a:r>
              <a:rPr lang="en-US" baseline="0" dirty="0">
                <a:cs typeface="Arial" charset="0"/>
              </a:rPr>
              <a:t> </a:t>
            </a:r>
            <a:r>
              <a:rPr lang="en-US" dirty="0">
                <a:cs typeface="Arial" charset="0"/>
              </a:rPr>
              <a:t>and sometimes unproductive. Managers often have to deal</a:t>
            </a:r>
            <a:r>
              <a:rPr lang="en-US" baseline="0" dirty="0">
                <a:cs typeface="Arial" charset="0"/>
              </a:rPr>
              <a:t> </a:t>
            </a:r>
            <a:r>
              <a:rPr lang="en-US" dirty="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a:t>
            </a:r>
          </a:p>
          <a:p>
            <a:pPr eaLnBrk="1" hangingPunct="1"/>
            <a:r>
              <a:rPr lang="en-US" dirty="0">
                <a:cs typeface="Arial" charset="0"/>
              </a:rPr>
              <a:t>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Efficiency </a:t>
            </a:r>
            <a:r>
              <a:rPr lang="en-US" dirty="0">
                <a:cs typeface="Arial" charset="0"/>
              </a:rPr>
              <a:t>refers to getting the most output from the least amount of inputs or resources. Managers deal with scarce resources—including people, money, and</a:t>
            </a:r>
            <a:r>
              <a:rPr lang="en-US" baseline="0" dirty="0">
                <a:cs typeface="Arial" charset="0"/>
              </a:rPr>
              <a:t> </a:t>
            </a:r>
            <a:r>
              <a:rPr lang="en-US" dirty="0">
                <a:cs typeface="Arial" charset="0"/>
              </a:rPr>
              <a:t>equipment—and want to use those resources efficiently.</a:t>
            </a:r>
          </a:p>
          <a:p>
            <a:pPr eaLnBrk="1" hangingPunct="1"/>
            <a:r>
              <a:rPr lang="en-US" b="1" dirty="0">
                <a:cs typeface="Arial" charset="0"/>
              </a:rPr>
              <a:t> </a:t>
            </a:r>
          </a:p>
          <a:p>
            <a:pPr eaLnBrk="1" hangingPunct="1"/>
            <a:r>
              <a:rPr lang="en-US" b="1" dirty="0">
                <a:cs typeface="Arial" charset="0"/>
              </a:rPr>
              <a:t>Effectiveness </a:t>
            </a:r>
            <a:r>
              <a:rPr lang="en-US" dirty="0">
                <a:cs typeface="Arial" charset="0"/>
              </a:rPr>
              <a:t>is often described as “doing the right things,” that is, doing those work activities that will result in achieving goals. </a:t>
            </a:r>
          </a:p>
          <a:p>
            <a:pPr eaLnBrk="1" hangingPunct="1"/>
            <a:endParaRPr lang="en-US" dirty="0">
              <a:cs typeface="Arial" charset="0"/>
            </a:endParaRPr>
          </a:p>
          <a:p>
            <a:pPr eaLnBrk="1" hangingPunct="1"/>
            <a:r>
              <a:rPr lang="en-US" dirty="0">
                <a:cs typeface="Arial" charset="0"/>
              </a:rPr>
              <a:t>Whereas efficiency is concerned with the </a:t>
            </a:r>
            <a:r>
              <a:rPr lang="en-US" i="1" dirty="0">
                <a:cs typeface="Arial" charset="0"/>
              </a:rPr>
              <a:t>means </a:t>
            </a:r>
            <a:r>
              <a:rPr lang="en-US" dirty="0">
                <a:cs typeface="Arial" charset="0"/>
              </a:rPr>
              <a:t>of getting things done, effectiveness is concerned with the </a:t>
            </a:r>
            <a:r>
              <a:rPr lang="en-US" i="1" dirty="0">
                <a:cs typeface="Arial" charset="0"/>
              </a:rPr>
              <a:t>ends</a:t>
            </a:r>
            <a:r>
              <a:rPr lang="en-US" dirty="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8/28/2019</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8/28/2019</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8/28/2019</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8/28/2019</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8/28/2019</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8/28/2019</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8/28/2019</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8/28/2019</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8/28/2019</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8/28/2019</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8/28/2019</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8/28/2019</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Eleventh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Organizations</a:t>
            </a:r>
          </a:p>
        </p:txBody>
      </p:sp>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Effectiveness</a:t>
            </a:r>
          </a:p>
        </p:txBody>
      </p:sp>
      <p:sp>
        <p:nvSpPr>
          <p:cNvPr id="3" name="Content Placeholder 2"/>
          <p:cNvSpPr>
            <a:spLocks noGrp="1"/>
          </p:cNvSpPr>
          <p:nvPr>
            <p:ph idx="1"/>
          </p:nvPr>
        </p:nvSpPr>
        <p:spPr>
          <a:xfrm>
            <a:off x="457200" y="1935480"/>
            <a:ext cx="8229600" cy="4525963"/>
          </a:xfrm>
        </p:spPr>
        <p:txBody>
          <a:bodyPr/>
          <a:lstStyle/>
          <a:p>
            <a:r>
              <a:rPr lang="en-US" sz="2800" b="1" dirty="0"/>
              <a:t>Efficiency:</a:t>
            </a:r>
            <a:r>
              <a:rPr lang="en-US" sz="2800" dirty="0"/>
              <a:t> doing things right</a:t>
            </a:r>
          </a:p>
          <a:p>
            <a:pPr lvl="1"/>
            <a:r>
              <a:rPr lang="en-US" sz="2800" dirty="0"/>
              <a:t>getting the most output from the least amount of input</a:t>
            </a:r>
          </a:p>
          <a:p>
            <a:r>
              <a:rPr lang="en-US" sz="2800" b="1" dirty="0"/>
              <a:t>Effectiveness</a:t>
            </a:r>
            <a:r>
              <a:rPr lang="en-US" sz="2800" dirty="0"/>
              <a:t>: doing the right things</a:t>
            </a:r>
          </a:p>
          <a:p>
            <a:pPr lvl="1"/>
            <a:r>
              <a:rPr lang="en-US" sz="2800" dirty="0"/>
              <a:t>attaining organizational goals</a:t>
            </a:r>
          </a:p>
        </p:txBody>
      </p:sp>
    </p:spTree>
    <p:extLst>
      <p:ext uri="{BB962C8B-B14F-4D97-AF65-F5344CB8AC3E}">
        <p14:creationId xmlns:p14="http://schemas.microsoft.com/office/powerpoint/2010/main" val="3383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63509"/>
          </a:xfrm>
        </p:spPr>
        <p:txBody>
          <a:bodyPr/>
          <a:lstStyle/>
          <a:p>
            <a:r>
              <a:rPr lang="en-US" dirty="0"/>
              <a:t>Exhibit 1-3</a:t>
            </a:r>
            <a:br>
              <a:rPr lang="en-US" dirty="0"/>
            </a:br>
            <a:r>
              <a:rPr lang="en-US" dirty="0"/>
              <a:t>Efficiency and Effectiveness in Management</a:t>
            </a:r>
          </a:p>
        </p:txBody>
      </p:sp>
      <p:pic>
        <p:nvPicPr>
          <p:cNvPr id="5" name="Picture 4" descr="The diagram shows that efficiency (means) resource usage ensuring low wastage of resources and effectiveness (ends) goal attainment and ensures high goal attainment. It is summarized as:&#10;Management Strives for:&#10;• Low Resource Waste (high efficiency)&#10;• High Goal Attainment (high effectiveness)."/>
          <p:cNvPicPr>
            <a:picLocks noChangeAspect="1"/>
          </p:cNvPicPr>
          <p:nvPr/>
        </p:nvPicPr>
        <p:blipFill>
          <a:blip r:embed="rId3" cstate="print"/>
          <a:stretch>
            <a:fillRect/>
          </a:stretch>
        </p:blipFill>
        <p:spPr>
          <a:xfrm>
            <a:off x="792319" y="1331888"/>
            <a:ext cx="7559363" cy="4476561"/>
          </a:xfrm>
          <a:prstGeom prst="rect">
            <a:avLst/>
          </a:prstGeom>
        </p:spPr>
      </p:pic>
      <p:sp>
        <p:nvSpPr>
          <p:cNvPr id="3" name="Text Placeholder 2"/>
          <p:cNvSpPr>
            <a:spLocks noGrp="1"/>
          </p:cNvSpPr>
          <p:nvPr>
            <p:ph type="body" sz="quarter" idx="13"/>
          </p:nvPr>
        </p:nvSpPr>
        <p:spPr>
          <a:xfrm>
            <a:off x="457200" y="5367528"/>
            <a:ext cx="8229600" cy="914400"/>
          </a:xfrm>
        </p:spPr>
        <p:txBody>
          <a:bodyPr/>
          <a:lstStyle/>
          <a:p>
            <a:r>
              <a:rPr lang="en-US" sz="1600" dirty="0"/>
              <a:t>Exhibit 1-3 shows that whereas efficiency is concerned with the means</a:t>
            </a:r>
            <a:r>
              <a:rPr lang="en-US" sz="1600" i="1" dirty="0"/>
              <a:t> </a:t>
            </a:r>
            <a:r>
              <a:rPr lang="en-US" sz="1600" dirty="0"/>
              <a:t>of getting things done, effectiveness is concerned with the ends, or attainment of organizational goals. </a:t>
            </a:r>
          </a:p>
        </p:txBody>
      </p:sp>
    </p:spTree>
    <p:extLst>
      <p:ext uri="{BB962C8B-B14F-4D97-AF65-F5344CB8AC3E}">
        <p14:creationId xmlns:p14="http://schemas.microsoft.com/office/powerpoint/2010/main" val="11699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Management Functions</a:t>
            </a:r>
          </a:p>
        </p:txBody>
      </p:sp>
      <p:sp>
        <p:nvSpPr>
          <p:cNvPr id="3" name="Content Placeholder 2"/>
          <p:cNvSpPr>
            <a:spLocks noGrp="1"/>
          </p:cNvSpPr>
          <p:nvPr>
            <p:ph idx="1"/>
          </p:nvPr>
        </p:nvSpPr>
        <p:spPr>
          <a:xfrm>
            <a:off x="457200" y="1493837"/>
            <a:ext cx="8229600" cy="4525963"/>
          </a:xfrm>
        </p:spPr>
        <p:txBody>
          <a:bodyPr/>
          <a:lstStyle/>
          <a:p>
            <a:r>
              <a:rPr lang="en-US" sz="2800" b="1" dirty="0"/>
              <a:t>Planning</a:t>
            </a:r>
            <a:r>
              <a:rPr lang="en-US" sz="2800" dirty="0"/>
              <a:t>: Defining goals, establishing strategies to achieve goals, and developing plans to integrate and coordinate activities</a:t>
            </a:r>
          </a:p>
          <a:p>
            <a:r>
              <a:rPr lang="en-US" sz="2800" b="1" dirty="0"/>
              <a:t>Organizing</a:t>
            </a:r>
            <a:r>
              <a:rPr lang="en-US" sz="2800" dirty="0"/>
              <a:t>: Arranging and structuring work to accomplish organizational goals</a:t>
            </a:r>
          </a:p>
          <a:p>
            <a:r>
              <a:rPr lang="en-US" sz="2800" b="1" dirty="0"/>
              <a:t>Lending</a:t>
            </a:r>
            <a:r>
              <a:rPr lang="en-US" sz="2800" dirty="0"/>
              <a:t>: Working with and through people to accomplish goals</a:t>
            </a:r>
          </a:p>
          <a:p>
            <a:r>
              <a:rPr lang="en-US" sz="2800" b="1" dirty="0"/>
              <a:t>Controlling</a:t>
            </a:r>
            <a:r>
              <a:rPr lang="en-US" sz="28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1-4</a:t>
            </a:r>
            <a:br>
              <a:rPr lang="en-US" dirty="0"/>
            </a:br>
            <a:r>
              <a:rPr lang="en-US" dirty="0"/>
              <a:t>Four Functions of Management</a:t>
            </a:r>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Mintzberg’s Managerial Roles and a Contemporary Model of Managing</a:t>
            </a:r>
          </a:p>
        </p:txBody>
      </p:sp>
      <p:sp>
        <p:nvSpPr>
          <p:cNvPr id="3" name="Content Placeholder 2"/>
          <p:cNvSpPr>
            <a:spLocks noGrp="1"/>
          </p:cNvSpPr>
          <p:nvPr>
            <p:ph idx="1"/>
          </p:nvPr>
        </p:nvSpPr>
        <p:spPr/>
        <p:txBody>
          <a:bodyPr/>
          <a:lstStyle/>
          <a:p>
            <a:r>
              <a:rPr lang="en-US" sz="2800" b="1" dirty="0"/>
              <a:t>Roles</a:t>
            </a:r>
            <a:r>
              <a:rPr lang="en-US" sz="2800" dirty="0"/>
              <a:t>: specific actions or behaviors expected of and exhibited by a manager</a:t>
            </a:r>
          </a:p>
          <a:p>
            <a:r>
              <a:rPr lang="en-US" sz="2800" dirty="0"/>
              <a:t>Mintzberg identified 10 roles grouped around interpersonal relationships, the transfer of information, and decision-making</a:t>
            </a:r>
          </a:p>
        </p:txBody>
      </p:sp>
    </p:spTree>
    <p:extLst>
      <p:ext uri="{BB962C8B-B14F-4D97-AF65-F5344CB8AC3E}">
        <p14:creationId xmlns:p14="http://schemas.microsoft.com/office/powerpoint/2010/main" val="11549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Roles</a:t>
            </a:r>
          </a:p>
        </p:txBody>
      </p:sp>
      <p:sp>
        <p:nvSpPr>
          <p:cNvPr id="3" name="Content Placeholder 2"/>
          <p:cNvSpPr>
            <a:spLocks noGrp="1"/>
          </p:cNvSpPr>
          <p:nvPr>
            <p:ph idx="1"/>
          </p:nvPr>
        </p:nvSpPr>
        <p:spPr/>
        <p:txBody>
          <a:bodyPr/>
          <a:lstStyle/>
          <a:p>
            <a:r>
              <a:rPr lang="en-US" sz="2800" b="1" dirty="0"/>
              <a:t>Interpersonal</a:t>
            </a:r>
          </a:p>
          <a:p>
            <a:pPr lvl="1"/>
            <a:r>
              <a:rPr lang="en-US" sz="2800" dirty="0"/>
              <a:t>Figurehead, leader, liaison</a:t>
            </a:r>
          </a:p>
          <a:p>
            <a:r>
              <a:rPr lang="en-US" sz="2800" b="1" dirty="0"/>
              <a:t>Informational</a:t>
            </a:r>
          </a:p>
          <a:p>
            <a:pPr lvl="1"/>
            <a:r>
              <a:rPr lang="en-US" sz="2800" dirty="0"/>
              <a:t>Monitor, disseminator, spokesperson</a:t>
            </a:r>
          </a:p>
          <a:p>
            <a:r>
              <a:rPr lang="en-US" sz="2800" b="1" dirty="0"/>
              <a:t>Decisional</a:t>
            </a:r>
          </a:p>
          <a:p>
            <a:pPr lvl="1"/>
            <a:r>
              <a:rPr lang="en-US" sz="2800" dirty="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1-5</a:t>
            </a:r>
            <a:br>
              <a:rPr lang="en-US" dirty="0"/>
            </a:br>
            <a:r>
              <a:rPr lang="en-US" dirty="0"/>
              <a:t>Mintzberg’s Managerial Roles</a:t>
            </a:r>
          </a:p>
        </p:txBody>
      </p:sp>
      <p:pic>
        <p:nvPicPr>
          <p:cNvPr id="7" name="Picture 2" descr="The managerial roles divided in three broad categories shown in the diagram are as follows:&#10;• Interpersonal roles&#10;  ‒ Figurehead&#10;  ‒ Leader&#10;  ‒ Liaison&#10;• Informational roles&#10;  ‒ Monitor&#10;  ‒ Disseminator&#10;  ‒ Spokesperson&#10;• Decisional roles&#10;  ‒ Entrepreneur&#10;  ‒ Disturbance Handler&#10;  ‒ Resource Allocator&#10;  ‒ Negotiator."/>
          <p:cNvPicPr>
            <a:picLocks noChangeAspect="1" noChangeArrowheads="1"/>
          </p:cNvPicPr>
          <p:nvPr/>
        </p:nvPicPr>
        <p:blipFill>
          <a:blip r:embed="rId3" cstate="print"/>
          <a:stretch>
            <a:fillRect/>
          </a:stretch>
        </p:blipFill>
        <p:spPr bwMode="auto">
          <a:xfrm>
            <a:off x="1435059" y="1349395"/>
            <a:ext cx="6273880" cy="4378172"/>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30041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Skills</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1-6</a:t>
            </a:r>
            <a:br>
              <a:rPr lang="en-US" sz="3200" dirty="0"/>
            </a:br>
            <a:r>
              <a:rPr lang="en-US" sz="3200" dirty="0"/>
              <a:t>Skills Needed at Different Managerial Levels</a:t>
            </a:r>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1-6 shows the relationships of conceptual, human, and technical skills to managerial levels. </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1-7</a:t>
            </a:r>
            <a:br>
              <a:rPr lang="en-US" dirty="0"/>
            </a:br>
            <a:r>
              <a:rPr lang="en-US" dirty="0"/>
              <a:t>Important Managerial Skills</a:t>
            </a:r>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1-7 shows other important managerial skills. </a:t>
            </a:r>
          </a:p>
        </p:txBody>
      </p:sp>
    </p:spTree>
    <p:extLst>
      <p:ext uri="{BB962C8B-B14F-4D97-AF65-F5344CB8AC3E}">
        <p14:creationId xmlns:p14="http://schemas.microsoft.com/office/powerpoint/2010/main" val="11497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B1DE-18FF-47A1-87B1-75896A3F59E9}"/>
              </a:ext>
            </a:extLst>
          </p:cNvPr>
          <p:cNvSpPr>
            <a:spLocks noGrp="1"/>
          </p:cNvSpPr>
          <p:nvPr>
            <p:ph type="title"/>
          </p:nvPr>
        </p:nvSpPr>
        <p:spPr>
          <a:xfrm>
            <a:off x="877529" y="2362200"/>
            <a:ext cx="8229600" cy="1066800"/>
          </a:xfrm>
        </p:spPr>
        <p:txBody>
          <a:bodyPr/>
          <a:lstStyle/>
          <a:p>
            <a:r>
              <a:rPr lang="en-US" dirty="0"/>
              <a:t>How is the Manager’s Job changing?</a:t>
            </a:r>
          </a:p>
        </p:txBody>
      </p:sp>
    </p:spTree>
    <p:extLst>
      <p:ext uri="{BB962C8B-B14F-4D97-AF65-F5344CB8AC3E}">
        <p14:creationId xmlns:p14="http://schemas.microsoft.com/office/powerpoint/2010/main" val="331868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1-8</a:t>
            </a:r>
            <a:br>
              <a:rPr lang="en-US" dirty="0"/>
            </a:br>
            <a:r>
              <a:rPr lang="en-US" dirty="0"/>
              <a:t>Changes Facing Managers</a:t>
            </a:r>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990600" y="1349068"/>
            <a:ext cx="739140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Customer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Without customers, most organizations would cease to exist</a:t>
            </a:r>
          </a:p>
          <a:p>
            <a:pPr marL="342900" indent="-342900" eaLnBrk="0" hangingPunct="0">
              <a:spcBef>
                <a:spcPct val="20000"/>
              </a:spcBef>
              <a:buFont typeface="Arial" charset="0"/>
              <a:buChar char="•"/>
            </a:pPr>
            <a:r>
              <a:rPr lang="en-US" sz="2800" dirty="0"/>
              <a:t>Managing customer relationships is the responsibility of all managers and employees</a:t>
            </a:r>
          </a:p>
          <a:p>
            <a:pPr marL="342900" indent="-342900" eaLnBrk="0" hangingPunct="0">
              <a:spcBef>
                <a:spcPct val="20000"/>
              </a:spcBef>
              <a:buFont typeface="Arial" charset="0"/>
              <a:buChar char="•"/>
            </a:pPr>
            <a:r>
              <a:rPr lang="en-US" sz="2800" dirty="0"/>
              <a:t>Consistent, high-quality customer service is essential</a:t>
            </a:r>
          </a:p>
        </p:txBody>
      </p:sp>
    </p:spTree>
    <p:extLst>
      <p:ext uri="{BB962C8B-B14F-4D97-AF65-F5344CB8AC3E}">
        <p14:creationId xmlns:p14="http://schemas.microsoft.com/office/powerpoint/2010/main" val="155871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Technology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get employees on board with new technology</a:t>
            </a:r>
          </a:p>
          <a:p>
            <a:pPr marL="342900" indent="-342900" eaLnBrk="0" hangingPunct="0">
              <a:spcBef>
                <a:spcPct val="20000"/>
              </a:spcBef>
              <a:buFont typeface="Arial" charset="0"/>
              <a:buChar char="•"/>
            </a:pPr>
            <a:r>
              <a:rPr lang="en-US" sz="2800" dirty="0"/>
              <a:t>Managers must oversee the social interactions and challenges involved in using collaborative technologies</a:t>
            </a:r>
          </a:p>
        </p:txBody>
      </p:sp>
    </p:spTree>
    <p:extLst>
      <p:ext uri="{BB962C8B-B14F-4D97-AF65-F5344CB8AC3E}">
        <p14:creationId xmlns:p14="http://schemas.microsoft.com/office/powerpoint/2010/main" val="93964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Innovation</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Innovation</a:t>
            </a:r>
            <a:r>
              <a:rPr lang="en-US" sz="2800" dirty="0"/>
              <a:t>: exploring new territory, taking risks, and doing things differently</a:t>
            </a:r>
          </a:p>
        </p:txBody>
      </p:sp>
    </p:spTree>
    <p:extLst>
      <p:ext uri="{BB962C8B-B14F-4D97-AF65-F5344CB8AC3E}">
        <p14:creationId xmlns:p14="http://schemas.microsoft.com/office/powerpoint/2010/main" val="1217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Sustainability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Sustainability</a:t>
            </a:r>
            <a:r>
              <a:rPr lang="en-US" sz="2800" dirty="0"/>
              <a:t>: 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Universality of Management</a:t>
            </a:r>
          </a:p>
        </p:txBody>
      </p:sp>
      <p:sp>
        <p:nvSpPr>
          <p:cNvPr id="3" name="Content Placeholder 2"/>
          <p:cNvSpPr>
            <a:spLocks noGrp="1"/>
          </p:cNvSpPr>
          <p:nvPr>
            <p:ph idx="1"/>
          </p:nvPr>
        </p:nvSpPr>
        <p:spPr/>
        <p:txBody>
          <a:bodyPr/>
          <a:lstStyle/>
          <a:p>
            <a:r>
              <a:rPr lang="en-US" sz="28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1-9</a:t>
            </a:r>
            <a:br>
              <a:rPr lang="en-US" dirty="0"/>
            </a:br>
            <a:r>
              <a:rPr lang="en-US" dirty="0"/>
              <a:t>Universal Need for Management</a:t>
            </a:r>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1-9 shows that management is universally needed in all types of, and throughout all areas of, organizations. </a:t>
            </a:r>
          </a:p>
        </p:txBody>
      </p:sp>
    </p:spTree>
    <p:extLst>
      <p:ext uri="{BB962C8B-B14F-4D97-AF65-F5344CB8AC3E}">
        <p14:creationId xmlns:p14="http://schemas.microsoft.com/office/powerpoint/2010/main" val="1844279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Reality of Work</a:t>
            </a:r>
          </a:p>
        </p:txBody>
      </p:sp>
      <p:sp>
        <p:nvSpPr>
          <p:cNvPr id="3" name="Content Placeholder 2"/>
          <p:cNvSpPr>
            <a:spLocks noGrp="1"/>
          </p:cNvSpPr>
          <p:nvPr>
            <p:ph idx="1"/>
          </p:nvPr>
        </p:nvSpPr>
        <p:spPr/>
        <p:txBody>
          <a:bodyPr/>
          <a:lstStyle/>
          <a:p>
            <a:r>
              <a:rPr lang="en-US" sz="28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Can be a thankless job</a:t>
            </a:r>
          </a:p>
          <a:p>
            <a:pPr marL="342900" indent="-342900" eaLnBrk="0" hangingPunct="0">
              <a:spcBef>
                <a:spcPct val="20000"/>
              </a:spcBef>
              <a:buFont typeface="Arial" charset="0"/>
              <a:buChar char="•"/>
            </a:pPr>
            <a:r>
              <a:rPr lang="en-US" sz="2800" dirty="0"/>
              <a:t>May entail clerical type duties</a:t>
            </a:r>
          </a:p>
          <a:p>
            <a:pPr marL="342900" indent="-342900" eaLnBrk="0" hangingPunct="0">
              <a:spcBef>
                <a:spcPct val="20000"/>
              </a:spcBef>
              <a:buFont typeface="Arial" charset="0"/>
              <a:buChar char="•"/>
            </a:pPr>
            <a:r>
              <a:rPr lang="en-US" sz="2800" dirty="0"/>
              <a:t>Managers also spend significant amounts of time in meetings and dealing with interruptions</a:t>
            </a:r>
          </a:p>
          <a:p>
            <a:pPr marL="342900" indent="-342900" eaLnBrk="0" hangingPunct="0">
              <a:spcBef>
                <a:spcPct val="20000"/>
              </a:spcBef>
              <a:buFont typeface="Arial" charset="0"/>
              <a:buChar char="•"/>
            </a:pPr>
            <a:r>
              <a:rPr lang="en-US" sz="2800" dirty="0"/>
              <a:t>Managers often have to deal with a variety of personalities and have to make do with limited resources</a:t>
            </a:r>
          </a:p>
        </p:txBody>
      </p:sp>
    </p:spTree>
    <p:extLst>
      <p:ext uri="{BB962C8B-B14F-4D97-AF65-F5344CB8AC3E}">
        <p14:creationId xmlns:p14="http://schemas.microsoft.com/office/powerpoint/2010/main" val="117553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a:t>Manager</a:t>
            </a:r>
            <a:r>
              <a:rPr lang="en-US" sz="3200" dirty="0"/>
              <a:t>: </a:t>
            </a:r>
            <a:r>
              <a:rPr lang="en-US" sz="3200" dirty="0">
                <a:solidFill>
                  <a:schemeClr val="tx2"/>
                </a:solidFill>
              </a:rPr>
              <a:t>someone who coordinates and oversees the work of other people so that organizational goals can be 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environment</a:t>
            </a:r>
          </a:p>
          <a:p>
            <a:pPr marL="342900" indent="-342900" eaLnBrk="0" hangingPunct="0">
              <a:spcBef>
                <a:spcPct val="20000"/>
              </a:spcBef>
              <a:buFont typeface="Arial" charset="0"/>
              <a:buChar char="•"/>
            </a:pPr>
            <a:r>
              <a:rPr lang="en-US" sz="2800" dirty="0"/>
              <a:t>Recognition and status in your organization and in the community</a:t>
            </a:r>
          </a:p>
          <a:p>
            <a:pPr marL="342900" indent="-342900" eaLnBrk="0" hangingPunct="0">
              <a:spcBef>
                <a:spcPct val="20000"/>
              </a:spcBef>
              <a:buFont typeface="Arial" charset="0"/>
              <a:buChar char="•"/>
            </a:pPr>
            <a:r>
              <a:rPr lang="en-US" sz="28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1-10</a:t>
            </a:r>
            <a:br>
              <a:rPr lang="en-US" sz="3200" dirty="0"/>
            </a:br>
            <a:r>
              <a:rPr lang="en-US" sz="3200" dirty="0"/>
              <a:t>Rewards and Challenges of Being a Manager</a:t>
            </a:r>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a:t>Rewards</a:t>
                      </a:r>
                    </a:p>
                  </a:txBody>
                  <a:tcPr/>
                </a:tc>
                <a:tc>
                  <a:txBody>
                    <a:bodyPr/>
                    <a:lstStyle/>
                    <a:p>
                      <a:r>
                        <a:rPr lang="en-US" sz="1400" dirty="0"/>
                        <a:t>Challenges</a:t>
                      </a:r>
                    </a:p>
                  </a:txBody>
                  <a:tcPr/>
                </a:tc>
                <a:extLst>
                  <a:ext uri="{0D108BD9-81ED-4DB2-BD59-A6C34878D82A}">
                    <a16:rowId xmlns:a16="http://schemas.microsoft.com/office/drawing/2014/main" val="10000"/>
                  </a:ext>
                </a:extLst>
              </a:tr>
              <a:tr h="557225">
                <a:tc>
                  <a:txBody>
                    <a:bodyPr/>
                    <a:lstStyle/>
                    <a:p>
                      <a:r>
                        <a:rPr lang="en-US" sz="1400" dirty="0"/>
                        <a:t>Create a work environment in which organizational members can work to the best</a:t>
                      </a:r>
                      <a:r>
                        <a:rPr lang="en-US" sz="1400" baseline="0" dirty="0"/>
                        <a:t> of their ability</a:t>
                      </a:r>
                      <a:endParaRPr lang="en-US" sz="1400" dirty="0"/>
                    </a:p>
                  </a:txBody>
                  <a:tcPr/>
                </a:tc>
                <a:tc>
                  <a:txBody>
                    <a:bodyPr/>
                    <a:lstStyle/>
                    <a:p>
                      <a:r>
                        <a:rPr lang="en-US" sz="1400" dirty="0"/>
                        <a:t>Do hard work</a:t>
                      </a:r>
                    </a:p>
                  </a:txBody>
                  <a:tcPr/>
                </a:tc>
                <a:extLst>
                  <a:ext uri="{0D108BD9-81ED-4DB2-BD59-A6C34878D82A}">
                    <a16:rowId xmlns:a16="http://schemas.microsoft.com/office/drawing/2014/main" val="10001"/>
                  </a:ext>
                </a:extLst>
              </a:tr>
              <a:tr h="533400">
                <a:tc>
                  <a:txBody>
                    <a:bodyPr/>
                    <a:lstStyle/>
                    <a:p>
                      <a:r>
                        <a:rPr lang="en-US" sz="1400" dirty="0"/>
                        <a:t>Have opportunities to think creatively and use imagination</a:t>
                      </a:r>
                    </a:p>
                  </a:txBody>
                  <a:tcPr/>
                </a:tc>
                <a:tc>
                  <a:txBody>
                    <a:bodyPr/>
                    <a:lstStyle/>
                    <a:p>
                      <a:r>
                        <a:rPr lang="en-US" sz="1400" dirty="0"/>
                        <a:t>May have duties that are more clerical than managerial</a:t>
                      </a:r>
                    </a:p>
                  </a:txBody>
                  <a:tcPr/>
                </a:tc>
                <a:extLst>
                  <a:ext uri="{0D108BD9-81ED-4DB2-BD59-A6C34878D82A}">
                    <a16:rowId xmlns:a16="http://schemas.microsoft.com/office/drawing/2014/main" val="10002"/>
                  </a:ext>
                </a:extLst>
              </a:tr>
              <a:tr h="381000">
                <a:tc>
                  <a:txBody>
                    <a:bodyPr/>
                    <a:lstStyle/>
                    <a:p>
                      <a:r>
                        <a:rPr lang="en-US" sz="1400" dirty="0"/>
                        <a:t>Help</a:t>
                      </a:r>
                      <a:r>
                        <a:rPr lang="en-US" sz="1400" baseline="0" dirty="0"/>
                        <a:t> others find meaning and fulfillment in work</a:t>
                      </a:r>
                      <a:endParaRPr lang="en-US" sz="1400" dirty="0"/>
                    </a:p>
                  </a:txBody>
                  <a:tcPr/>
                </a:tc>
                <a:tc>
                  <a:txBody>
                    <a:bodyPr/>
                    <a:lstStyle/>
                    <a:p>
                      <a:r>
                        <a:rPr lang="en-US" sz="1400" dirty="0"/>
                        <a:t>Have to deal with a variety of personalities</a:t>
                      </a:r>
                    </a:p>
                  </a:txBody>
                  <a:tcPr/>
                </a:tc>
                <a:extLst>
                  <a:ext uri="{0D108BD9-81ED-4DB2-BD59-A6C34878D82A}">
                    <a16:rowId xmlns:a16="http://schemas.microsoft.com/office/drawing/2014/main" val="10003"/>
                  </a:ext>
                </a:extLst>
              </a:tr>
              <a:tr h="533400">
                <a:tc>
                  <a:txBody>
                    <a:bodyPr/>
                    <a:lstStyle/>
                    <a:p>
                      <a:r>
                        <a:rPr lang="en-US" sz="1400" dirty="0"/>
                        <a:t>Support, coach,</a:t>
                      </a:r>
                      <a:r>
                        <a:rPr lang="en-US" sz="1400" baseline="0" dirty="0"/>
                        <a:t> and nurture others</a:t>
                      </a:r>
                      <a:endParaRPr lang="en-US" sz="1400" dirty="0"/>
                    </a:p>
                  </a:txBody>
                  <a:tcPr/>
                </a:tc>
                <a:tc>
                  <a:txBody>
                    <a:bodyPr/>
                    <a:lstStyle/>
                    <a:p>
                      <a:r>
                        <a:rPr lang="en-US" sz="1400" dirty="0"/>
                        <a:t>Often have to make do with limited</a:t>
                      </a:r>
                      <a:r>
                        <a:rPr lang="en-US" sz="1400" baseline="0" dirty="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a:t>Work with a variety of people</a:t>
                      </a:r>
                    </a:p>
                  </a:txBody>
                  <a:tcPr/>
                </a:tc>
                <a:tc>
                  <a:txBody>
                    <a:bodyPr/>
                    <a:lstStyle/>
                    <a:p>
                      <a:r>
                        <a:rPr lang="en-US" sz="1400" dirty="0"/>
                        <a:t>Motivate workers</a:t>
                      </a:r>
                      <a:r>
                        <a:rPr lang="en-US" sz="1400" baseline="0" dirty="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a:t>Receive recognition and status in community and organization</a:t>
                      </a:r>
                    </a:p>
                  </a:txBody>
                  <a:tcPr/>
                </a:tc>
                <a:tc>
                  <a:txBody>
                    <a:bodyPr/>
                    <a:lstStyle/>
                    <a:p>
                      <a:r>
                        <a:rPr lang="en-US" sz="1400" dirty="0"/>
                        <a:t>Blend knowledge, skills, ambitions,</a:t>
                      </a:r>
                      <a:r>
                        <a:rPr lang="en-US" sz="1400" baseline="0" dirty="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a:t>Play a role in influencing organizational outcomes</a:t>
                      </a:r>
                    </a:p>
                  </a:txBody>
                  <a:tcPr/>
                </a:tc>
                <a:tc>
                  <a:txBody>
                    <a:bodyPr/>
                    <a:lstStyle/>
                    <a:p>
                      <a:r>
                        <a:rPr lang="en-US" sz="1400" dirty="0"/>
                        <a:t>Success depends on others’ work performance</a:t>
                      </a:r>
                    </a:p>
                  </a:txBody>
                  <a:tcPr/>
                </a:tc>
                <a:extLst>
                  <a:ext uri="{0D108BD9-81ED-4DB2-BD59-A6C34878D82A}">
                    <a16:rowId xmlns:a16="http://schemas.microsoft.com/office/drawing/2014/main" val="10007"/>
                  </a:ext>
                </a:extLst>
              </a:tr>
              <a:tr h="533400">
                <a:tc>
                  <a:txBody>
                    <a:bodyPr/>
                    <a:lstStyle/>
                    <a:p>
                      <a:r>
                        <a:rPr lang="en-US" sz="1400" dirty="0"/>
                        <a:t>Receive appropriate compensation in the form of salaries,</a:t>
                      </a:r>
                      <a:r>
                        <a:rPr lang="en-US" sz="1400" baseline="0" dirty="0"/>
                        <a:t> bonuses, and stock options</a:t>
                      </a:r>
                      <a:endParaRPr lang="en-US" sz="1400" dirty="0"/>
                    </a:p>
                  </a:txBody>
                  <a:tcPr/>
                </a:tc>
                <a:tc>
                  <a:txBody>
                    <a:bodyPr/>
                    <a:lstStyle/>
                    <a:p>
                      <a:r>
                        <a:rPr lang="en-US" sz="1400" dirty="0">
                          <a:solidFill>
                            <a:schemeClr val="bg1"/>
                          </a:solidFill>
                        </a:rPr>
                        <a:t>Blank cell</a:t>
                      </a:r>
                    </a:p>
                  </a:txBody>
                  <a:tcPr/>
                </a:tc>
                <a:extLst>
                  <a:ext uri="{0D108BD9-81ED-4DB2-BD59-A6C34878D82A}">
                    <a16:rowId xmlns:a16="http://schemas.microsoft.com/office/drawing/2014/main" val="10008"/>
                  </a:ext>
                </a:extLst>
              </a:tr>
              <a:tr h="383787">
                <a:tc>
                  <a:txBody>
                    <a:bodyPr/>
                    <a:lstStyle/>
                    <a:p>
                      <a:r>
                        <a:rPr lang="en-US" sz="1400" dirty="0"/>
                        <a:t>Good mangers are needed by organizations</a:t>
                      </a:r>
                    </a:p>
                  </a:txBody>
                  <a:tcPr/>
                </a:tc>
                <a:tc>
                  <a:txBody>
                    <a:bodyPr/>
                    <a:lstStyle/>
                    <a:p>
                      <a:r>
                        <a:rPr lang="en-US" sz="1400" dirty="0">
                          <a:solidFill>
                            <a:srgbClr val="DBD6E8"/>
                          </a:solidFill>
                        </a:rPr>
                        <a:t>Blank cell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a:t>Exhibit 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managers</a:t>
            </a:r>
          </a:p>
          <a:p>
            <a:r>
              <a:rPr lang="en-US" sz="2800" b="1" dirty="0"/>
              <a:t>Top Managers</a:t>
            </a:r>
            <a:r>
              <a:rPr lang="en-US" sz="28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specific purpose </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a:t>Exhibit 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Managers Important?</a:t>
            </a:r>
          </a:p>
        </p:txBody>
      </p:sp>
      <p:sp>
        <p:nvSpPr>
          <p:cNvPr id="3" name="Content Placeholder 2"/>
          <p:cNvSpPr>
            <a:spLocks noGrp="1"/>
          </p:cNvSpPr>
          <p:nvPr>
            <p:ph idx="1"/>
          </p:nvPr>
        </p:nvSpPr>
        <p:spPr>
          <a:xfrm>
            <a:off x="457200" y="1935480"/>
            <a:ext cx="8229600" cy="4525963"/>
          </a:xfrm>
        </p:spPr>
        <p:txBody>
          <a:bodyPr/>
          <a:lstStyle/>
          <a:p>
            <a:r>
              <a:rPr lang="en-US" sz="2800" dirty="0"/>
              <a:t>Organizations need their managerial skills and abilities now more than ever</a:t>
            </a:r>
          </a:p>
          <a:p>
            <a:r>
              <a:rPr lang="en-US" sz="2800" dirty="0"/>
              <a:t>Managers are critical to getting things done</a:t>
            </a:r>
          </a:p>
          <a:p>
            <a:r>
              <a:rPr lang="en-US" sz="28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Managers Do?</a:t>
            </a:r>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18858</TotalTime>
  <Words>3312</Words>
  <Application>Microsoft Office PowerPoint</Application>
  <PresentationFormat>On-screen Show (4:3)</PresentationFormat>
  <Paragraphs>218</Paragraphs>
  <Slides>31</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1-3 Efficiency and Effectiveness in Management</vt:lpstr>
      <vt:lpstr>Management Functions</vt:lpstr>
      <vt:lpstr>Exhibit 1-4 Four Functions of Management</vt:lpstr>
      <vt:lpstr>Mintzberg’s Managerial Roles and a Contemporary Model of Managing</vt:lpstr>
      <vt:lpstr>Types of Roles</vt:lpstr>
      <vt:lpstr>Exhibit 1-5 Mintzberg’s Managerial Roles</vt:lpstr>
      <vt:lpstr>Management Skills</vt:lpstr>
      <vt:lpstr>Exhibit 1-6 Skills Needed at Different Managerial Levels</vt:lpstr>
      <vt:lpstr>Exhibit 1-7 Important Managerial Skills</vt:lpstr>
      <vt:lpstr>How is the Manager’s Job changing?</vt:lpstr>
      <vt:lpstr>Exhibit 1-8 Changes Facing Managers</vt:lpstr>
      <vt:lpstr>Focus on the Customer</vt:lpstr>
      <vt:lpstr>Focus on Technology</vt:lpstr>
      <vt:lpstr>Focus on Innovation</vt:lpstr>
      <vt:lpstr>Focus on Sustainability</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Muhammad Saad</cp:lastModifiedBy>
  <cp:revision>629</cp:revision>
  <dcterms:created xsi:type="dcterms:W3CDTF">2014-07-14T20:04:21Z</dcterms:created>
  <dcterms:modified xsi:type="dcterms:W3CDTF">2019-08-28T04:49:53Z</dcterms:modified>
  <cp:category/>
</cp:coreProperties>
</file>